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9" r:id="rId8"/>
    <p:sldId id="265" r:id="rId9"/>
    <p:sldId id="267" r:id="rId10"/>
    <p:sldId id="268" r:id="rId11"/>
    <p:sldId id="270" r:id="rId12"/>
    <p:sldId id="272" r:id="rId13"/>
    <p:sldId id="271" r:id="rId14"/>
    <p:sldId id="273" r:id="rId15"/>
    <p:sldId id="274" r:id="rId16"/>
    <p:sldId id="275" r:id="rId17"/>
    <p:sldId id="276" r:id="rId18"/>
    <p:sldId id="261" r:id="rId19"/>
    <p:sldId id="263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9478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4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9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8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2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1B4FE-1954-01E3-F87E-CCB1F049A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3" y="1517904"/>
            <a:ext cx="4680595" cy="2796945"/>
          </a:xfrm>
        </p:spPr>
        <p:txBody>
          <a:bodyPr anchor="ctr">
            <a:normAutofit/>
          </a:bodyPr>
          <a:lstStyle/>
          <a:p>
            <a:pPr algn="l"/>
            <a:r>
              <a:rPr lang="en-US" sz="4200"/>
              <a:t>Deep learning and Neural Networks: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E0AFE-AE48-22CA-EB5A-4A8C83416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3" y="4479368"/>
            <a:ext cx="4680595" cy="1215137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US" sz="2000"/>
              <a:t>Track module I </a:t>
            </a:r>
          </a:p>
          <a:p>
            <a:pPr algn="l">
              <a:lnSpc>
                <a:spcPct val="95000"/>
              </a:lnSpc>
            </a:pPr>
            <a:r>
              <a:rPr lang="en-US" sz="2000"/>
              <a:t>Ekaterina Golubeva </a:t>
            </a:r>
          </a:p>
          <a:p>
            <a:pPr algn="l">
              <a:lnSpc>
                <a:spcPct val="95000"/>
              </a:lnSpc>
            </a:pPr>
            <a:r>
              <a:rPr lang="en-US" sz="2000"/>
              <a:t>20.01.23</a:t>
            </a:r>
          </a:p>
        </p:txBody>
      </p:sp>
      <p:pic>
        <p:nvPicPr>
          <p:cNvPr id="4" name="Picture 3" descr="Abstract picture of the brain made up of patterns">
            <a:extLst>
              <a:ext uri="{FF2B5EF4-FFF2-40B4-BE49-F238E27FC236}">
                <a16:creationId xmlns:a16="http://schemas.microsoft.com/office/drawing/2014/main" id="{26225DC0-F9BB-26DC-69CD-A0AC257FF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1" r="14555" b="-2"/>
          <a:stretch/>
        </p:blipFill>
        <p:spPr>
          <a:xfrm>
            <a:off x="6807200" y="762000"/>
            <a:ext cx="4622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1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14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4CFC1ACA-B326-59D9-3CFA-19929503B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472" y="758952"/>
            <a:ext cx="8091055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E029143F-0609-4A30-6935-4B9EEF442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383" y="1401556"/>
            <a:ext cx="6960527" cy="46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7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843B56B-DD63-40AB-85E1-E18901E1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9344E4-CB02-427C-9FF0-E06375167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7D7E7-0690-3D22-94D6-D14C174C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8536"/>
            <a:ext cx="10668000" cy="9640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Activation functions and optimizers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D1BC6-8FA8-9BC3-5201-B9503D13F4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6937" r="3044" b="6735"/>
          <a:stretch/>
        </p:blipFill>
        <p:spPr bwMode="auto">
          <a:xfrm>
            <a:off x="80865" y="2799875"/>
            <a:ext cx="6166012" cy="2618387"/>
          </a:xfrm>
          <a:prstGeom prst="rect">
            <a:avLst/>
          </a:prstGeom>
          <a:noFill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211D6A-601D-4B69-0ACD-B68564B90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2" t="19044" r="7893"/>
          <a:stretch/>
        </p:blipFill>
        <p:spPr bwMode="auto">
          <a:xfrm>
            <a:off x="6166012" y="2704546"/>
            <a:ext cx="5660597" cy="2785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5210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FFAB7E-4788-405E-A4D8-B6644AE4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985A2-1334-4D86-97FF-10FE7805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11151DD-A4A6-4DD2-B74D-ECEC523E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28AECC-D604-11E5-5620-70F052160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8031" y="1425804"/>
            <a:ext cx="4310150" cy="4647063"/>
          </a:xfrm>
          <a:prstGeom prst="rect">
            <a:avLst/>
          </a:prstGeom>
        </p:spPr>
      </p:pic>
      <p:pic>
        <p:nvPicPr>
          <p:cNvPr id="3074" name="Picture 2" descr="Sparse Categorical Cross-Entropy vs Categorical Cross-Entropy | by Felipe  A. Moreno | Medium">
            <a:extLst>
              <a:ext uri="{FF2B5EF4-FFF2-40B4-BE49-F238E27FC236}">
                <a16:creationId xmlns:a16="http://schemas.microsoft.com/office/drawing/2014/main" id="{11437744-3756-B189-3C3C-95420F1F3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6" y="4013781"/>
            <a:ext cx="7319160" cy="18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oss-entropy">
            <a:extLst>
              <a:ext uri="{FF2B5EF4-FFF2-40B4-BE49-F238E27FC236}">
                <a16:creationId xmlns:a16="http://schemas.microsoft.com/office/drawing/2014/main" id="{BAC8973F-E280-ECDE-0C09-C4EE2392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5" y="1381124"/>
            <a:ext cx="5545340" cy="18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8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142CA2-DBFB-4161-ABDF-E87C8688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757238"/>
            <a:ext cx="12192002" cy="610076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E80A8D-905C-1EC1-72D4-228B13454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569" y="1183841"/>
            <a:ext cx="8429070" cy="53693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641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79641-0796-CDB5-08AC-D74A4076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Workflow and implementation </a:t>
            </a:r>
            <a:br>
              <a:rPr lang="en-US" sz="33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300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120AE-D7D5-7EFB-A506-C6929BA258FA}"/>
              </a:ext>
            </a:extLst>
          </p:cNvPr>
          <p:cNvSpPr txBox="1"/>
          <p:nvPr/>
        </p:nvSpPr>
        <p:spPr>
          <a:xfrm>
            <a:off x="433814" y="2395183"/>
            <a:ext cx="4089779" cy="3202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Design the network </a:t>
            </a:r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Define images (add labels)</a:t>
            </a:r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Split dataset into training and testing sets </a:t>
            </a:r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Fit the model </a:t>
            </a:r>
          </a:p>
          <a:p>
            <a:pPr marL="342900" marR="0" lvl="0" indent="-342900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dirty="0">
                <a:effectLst/>
              </a:rPr>
              <a:t>Plot model accuracy, </a:t>
            </a:r>
            <a:r>
              <a:rPr lang="en-US" dirty="0" err="1">
                <a:effectLst/>
              </a:rPr>
              <a:t>model.evaluate</a:t>
            </a:r>
            <a:r>
              <a:rPr lang="en-US" dirty="0">
                <a:effectLst/>
              </a:rPr>
              <a:t> to monitor CNN’s performance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04FAA-AAB7-7268-37BF-A5F22A6E3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9973" y="923484"/>
            <a:ext cx="6613648" cy="4758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060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5583F-33FF-610E-8547-3241C764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US" dirty="0"/>
              <a:t>Model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7C0B-586C-D415-453B-618E42E06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C38051-F0E9-5B59-C027-5F87AA74225B}"/>
              </a:ext>
            </a:extLst>
          </p:cNvPr>
          <p:cNvGrpSpPr/>
          <p:nvPr/>
        </p:nvGrpSpPr>
        <p:grpSpPr>
          <a:xfrm>
            <a:off x="7205402" y="1517902"/>
            <a:ext cx="3144764" cy="4581145"/>
            <a:chOff x="0" y="0"/>
            <a:chExt cx="4625741" cy="7408913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2717D84B-BC89-797D-E1F7-7671873A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" y="3906253"/>
              <a:ext cx="4617720" cy="3502660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887FD41D-032F-408F-2831-19C43F217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618990" cy="390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73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D64B-12A0-CAF2-D1B0-7B14066A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 </a:t>
            </a:r>
          </a:p>
        </p:txBody>
      </p:sp>
      <p:pic>
        <p:nvPicPr>
          <p:cNvPr id="4" name="Content Placeholder 3" descr="Text&#10;&#10;Description automatically generated with low confidence">
            <a:extLst>
              <a:ext uri="{FF2B5EF4-FFF2-40B4-BE49-F238E27FC236}">
                <a16:creationId xmlns:a16="http://schemas.microsoft.com/office/drawing/2014/main" id="{158FA7F9-1D33-6B2C-BE59-08B5E83AF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904" y="2876539"/>
            <a:ext cx="9144000" cy="22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8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D974DCC-5CFE-3CE2-35E7-A11A1E4C7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613" y="758952"/>
            <a:ext cx="10470774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7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7190-3466-70F4-C902-5CD48933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935" y="908821"/>
            <a:ext cx="9144000" cy="1344168"/>
          </a:xfrm>
        </p:spPr>
        <p:txBody>
          <a:bodyPr/>
          <a:lstStyle/>
          <a:p>
            <a:r>
              <a:rPr lang="en-US" dirty="0"/>
              <a:t>Lessons learnt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84EF5-9400-0B3E-59CB-D8496C9CF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080" y="2010039"/>
            <a:ext cx="8507839" cy="1513114"/>
          </a:xfrm>
        </p:spPr>
        <p:txBody>
          <a:bodyPr/>
          <a:lstStyle/>
          <a:p>
            <a:r>
              <a:rPr lang="en-US" dirty="0"/>
              <a:t>Take subset of a big dataset to experiment easily, otherwise it is very time-consuming </a:t>
            </a:r>
          </a:p>
          <a:p>
            <a:r>
              <a:rPr lang="en-US" dirty="0"/>
              <a:t>Bigger number of epoch improves accuracy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1C6D2-58EA-FFC4-E5AD-FE0B598132E9}"/>
              </a:ext>
            </a:extLst>
          </p:cNvPr>
          <p:cNvSpPr txBox="1"/>
          <p:nvPr/>
        </p:nvSpPr>
        <p:spPr>
          <a:xfrm>
            <a:off x="893935" y="36276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Further research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C3C258-510F-8252-A9D5-E8827BD24EA6}"/>
              </a:ext>
            </a:extLst>
          </p:cNvPr>
          <p:cNvSpPr txBox="1">
            <a:spLocks/>
          </p:cNvSpPr>
          <p:nvPr/>
        </p:nvSpPr>
        <p:spPr>
          <a:xfrm>
            <a:off x="1842080" y="4472008"/>
            <a:ext cx="8507839" cy="1513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 what neurons are </a:t>
            </a:r>
          </a:p>
          <a:p>
            <a:r>
              <a:rPr lang="en-US" dirty="0"/>
              <a:t>Understand what parameters are (number of neurons, weights …?</a:t>
            </a:r>
          </a:p>
        </p:txBody>
      </p:sp>
    </p:spTree>
    <p:extLst>
      <p:ext uri="{BB962C8B-B14F-4D97-AF65-F5344CB8AC3E}">
        <p14:creationId xmlns:p14="http://schemas.microsoft.com/office/powerpoint/2010/main" val="282705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8103C7-3906-DF4E-8D98-5C3C030B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5465" y="1594951"/>
            <a:ext cx="9408364" cy="43115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310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8B6E23-8493-4A0F-9409-1BB1B3567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9238EC-3EDA-4FF6-9F43-081294A93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993D4D-98B3-40A7-986E-15AB6E631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2C6D76-0336-AC61-46B5-F51B5AA615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120443"/>
              </p:ext>
            </p:extLst>
          </p:nvPr>
        </p:nvGraphicFramePr>
        <p:xfrm>
          <a:off x="903514" y="1002852"/>
          <a:ext cx="10384969" cy="50931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09740">
                  <a:extLst>
                    <a:ext uri="{9D8B030D-6E8A-4147-A177-3AD203B41FA5}">
                      <a16:colId xmlns:a16="http://schemas.microsoft.com/office/drawing/2014/main" val="2794441792"/>
                    </a:ext>
                  </a:extLst>
                </a:gridCol>
                <a:gridCol w="4975229">
                  <a:extLst>
                    <a:ext uri="{9D8B030D-6E8A-4147-A177-3AD203B41FA5}">
                      <a16:colId xmlns:a16="http://schemas.microsoft.com/office/drawing/2014/main" val="997107267"/>
                    </a:ext>
                  </a:extLst>
                </a:gridCol>
              </a:tblGrid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Command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4034643391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inp = keras.layers.Input(shape=INPUT_SHAPE)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input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870229920"/>
                  </a:ext>
                </a:extLst>
              </a:tr>
              <a:tr h="4752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conv=keras.layers.Conv2D(32,kernel_size=(3,3),activation='relu', padding='same')(inp)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convolutional layer, activation function, apply to the input layer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2308713269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pool=keras.layers.MaxPooling2D(pool_size=(2, 2))(conv)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pooling layer, apply to the convolutional layer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74103010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norm = keras.layers.BatchNormalization(axis=-1)(pool)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normalization, apply to previous layer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2655248179"/>
                  </a:ext>
                </a:extLst>
              </a:tr>
              <a:tr h="4752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drop = keras.layers.Dropout(rate=0.2)(norm)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dropout, give the percent of data to be dropped, apply to previous layer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563990279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flat = keras.layers.Flatten()(drop)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Flatten the matrix to get it ready for dense layer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1163726782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hidden=keras.layers.Dense(512, activation='relu')(flat)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 dense layer, activation function, apply to flattened data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1658052771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out=keras.layers.Dense(2,activation='sigmoid')(drop4)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output from dense layer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651628098"/>
                  </a:ext>
                </a:extLst>
              </a:tr>
              <a:tr h="2549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model = keras.Model(inputs=inp, outputs=out)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 the model using input and output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22549052"/>
                  </a:ext>
                </a:extLst>
              </a:tr>
              <a:tr h="4752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model.compile(optimizer='adam', loss='categorical_crossentropy',   metrics=['accuracy'])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Define model parameters such as optimizer, loss function to be minimized at each epoch and evaluation metrics.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311648925"/>
                  </a:ext>
                </a:extLst>
              </a:tr>
              <a:tr h="4573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print(model.summary()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Model summary gives shape at each layer and number of parameters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2475228237"/>
                  </a:ext>
                </a:extLst>
              </a:tr>
              <a:tr h="6955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history = model.fit(np.array(X_train), y_train, batch_size=64,# 64 images at a tim,  verbose=1, epochs=5, # validation_split=0.1, # 10% for validation,  shuffle=False)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Fit the model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2077257543"/>
                  </a:ext>
                </a:extLst>
              </a:tr>
              <a:tr h="4752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print("Test_Accuracy:{:.2f}%".format(model.evaluate(np.array(X_test), np.array(y_test))[1] * 100))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Plot </a:t>
                      </a:r>
                      <a:r>
                        <a:rPr lang="en-US" sz="1100" noProof="0" dirty="0">
                          <a:effectLst/>
                        </a:rPr>
                        <a:t>accuracy</a:t>
                      </a:r>
                      <a:r>
                        <a:rPr lang="fr-FR" sz="1100" dirty="0">
                          <a:effectLst/>
                        </a:rPr>
                        <a:t> of the model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4" marR="3574" marT="5955" marB="0"/>
                </a:tc>
                <a:extLst>
                  <a:ext uri="{0D108BD9-81ED-4DB2-BD59-A6C34878D82A}">
                    <a16:rowId xmlns:a16="http://schemas.microsoft.com/office/drawing/2014/main" val="3351811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03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8762B07-92BB-1047-922B-09BD5041A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5" y="1539769"/>
            <a:ext cx="9408364" cy="44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6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A45E90-48D6-D2CA-3FA4-7007055DA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5465" y="1595035"/>
            <a:ext cx="9408364" cy="4311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339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ADFFAB7E-4788-405E-A4D8-B6644AE4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9F985A2-1334-4D86-97FF-10FE7805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611151DD-A4A6-4DD2-B74D-ECEC523E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DC09D-2DA3-14C0-2C1B-78F4F324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650"/>
            <a:ext cx="5682343" cy="17690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Key words to understand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E8EAE3-5C81-E0B9-4ADA-9B8F9D905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7" t="46896" b="5214"/>
          <a:stretch/>
        </p:blipFill>
        <p:spPr bwMode="auto">
          <a:xfrm>
            <a:off x="6690021" y="1371546"/>
            <a:ext cx="4295943" cy="256870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Convolutional Neural Network - Javatpoint">
            <a:extLst>
              <a:ext uri="{FF2B5EF4-FFF2-40B4-BE49-F238E27FC236}">
                <a16:creationId xmlns:a16="http://schemas.microsoft.com/office/drawing/2014/main" id="{3B4CE15F-041C-6D4F-71C5-DF9FA407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1650" y="3940249"/>
            <a:ext cx="6582007" cy="22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0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993BE8D-6C98-A0C2-6EFE-5842B5FB6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770" y="1238270"/>
            <a:ext cx="9212459" cy="46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0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9C697B-C2EE-44B4-18BE-4AD54D216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5513" y="1401556"/>
            <a:ext cx="8908267" cy="4698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818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C89561-87C8-F75F-3E13-10FA629F6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1818" y="1227043"/>
            <a:ext cx="9408364" cy="4403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703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DC033-8DAA-4024-87F5-57430053A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84A691-C497-4066-927B-46560195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686ECE-EA73-CD5B-B9F6-0F92F79CE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639" y="1079822"/>
            <a:ext cx="7118721" cy="469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3655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RegularSeedLeftStep">
      <a:dk1>
        <a:srgbClr val="000000"/>
      </a:dk1>
      <a:lt1>
        <a:srgbClr val="FFFFFF"/>
      </a:lt1>
      <a:dk2>
        <a:srgbClr val="1B2B31"/>
      </a:dk2>
      <a:lt2>
        <a:srgbClr val="F2F3F0"/>
      </a:lt2>
      <a:accent1>
        <a:srgbClr val="894DC3"/>
      </a:accent1>
      <a:accent2>
        <a:srgbClr val="5147B6"/>
      </a:accent2>
      <a:accent3>
        <a:srgbClr val="4D73C3"/>
      </a:accent3>
      <a:accent4>
        <a:srgbClr val="3B93B1"/>
      </a:accent4>
      <a:accent5>
        <a:srgbClr val="4BBFAD"/>
      </a:accent5>
      <a:accent6>
        <a:srgbClr val="3BB16D"/>
      </a:accent6>
      <a:hlink>
        <a:srgbClr val="659933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Office PowerPoint</Application>
  <PresentationFormat>Widescreen</PresentationFormat>
  <Paragraphs>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Arial</vt:lpstr>
      <vt:lpstr>Avenir Next LT Pro</vt:lpstr>
      <vt:lpstr>Calibri</vt:lpstr>
      <vt:lpstr>PrismaticVTI</vt:lpstr>
      <vt:lpstr>Deep learning and Neural Networks: Overview</vt:lpstr>
      <vt:lpstr>PowerPoint Presentation</vt:lpstr>
      <vt:lpstr>PowerPoint Presentation</vt:lpstr>
      <vt:lpstr>PowerPoint Presentation</vt:lpstr>
      <vt:lpstr>Key words to understand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 and optimizers</vt:lpstr>
      <vt:lpstr>PowerPoint Presentation</vt:lpstr>
      <vt:lpstr>PowerPoint Presentation</vt:lpstr>
      <vt:lpstr>Workflow and implementation   </vt:lpstr>
      <vt:lpstr>Model summary </vt:lpstr>
      <vt:lpstr>Model fitting </vt:lpstr>
      <vt:lpstr>PowerPoint Presentation</vt:lpstr>
      <vt:lpstr>Lessons learnt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Neural Networks: Overview</dc:title>
  <dc:creator>Ekaterina Golubeva</dc:creator>
  <cp:lastModifiedBy>Ekaterina Golubeva</cp:lastModifiedBy>
  <cp:revision>3</cp:revision>
  <dcterms:created xsi:type="dcterms:W3CDTF">2023-01-16T21:49:53Z</dcterms:created>
  <dcterms:modified xsi:type="dcterms:W3CDTF">2023-01-16T23:29:05Z</dcterms:modified>
</cp:coreProperties>
</file>